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574FF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rgbClr val="FFFF99"/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C5CAD-927B-4DAA-97C7-94AE60FB3C0B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1.jpeg"/><Relationship Id="rId7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0" y="1000108"/>
            <a:ext cx="5929354" cy="1470025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«ДНІПРОПЕТРОВЩИНА – КРАЙ </a:t>
            </a:r>
            <a:r>
              <a:rPr lang="uk-UA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КОЗАЦТВА»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6050" y="2786058"/>
            <a:ext cx="4414846" cy="1538286"/>
          </a:xfrm>
        </p:spPr>
        <p:txBody>
          <a:bodyPr>
            <a:normAutofit fontScale="92500" lnSpcReduction="10000"/>
          </a:bodyPr>
          <a:lstStyle/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Урок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–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подорож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математики</a:t>
            </a:r>
          </a:p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 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клас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" name="Picture 4" descr="C:\Documents and Settings\Учитель\Рабочий стол\орнаменти\Gimn.jpg"/>
          <p:cNvPicPr>
            <a:picLocks noChangeAspect="1" noChangeArrowheads="1"/>
          </p:cNvPicPr>
          <p:nvPr/>
        </p:nvPicPr>
        <p:blipFill>
          <a:blip r:embed="rId2" cstate="print"/>
          <a:srcRect l="4457" t="12767" r="9835"/>
          <a:stretch>
            <a:fillRect/>
          </a:stretch>
        </p:blipFill>
        <p:spPr bwMode="auto">
          <a:xfrm>
            <a:off x="4786282" y="3929066"/>
            <a:ext cx="4357718" cy="292893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32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286125"/>
            <a:ext cx="2381250" cy="3571876"/>
          </a:xfrm>
          <a:prstGeom prst="rect">
            <a:avLst/>
          </a:prstGeom>
          <a:noFill/>
        </p:spPr>
      </p:pic>
      <p:pic>
        <p:nvPicPr>
          <p:cNvPr id="28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381250" cy="3571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0"/>
            <a:ext cx="1071538" cy="2214554"/>
          </a:xfrm>
          <a:prstGeom prst="rect">
            <a:avLst/>
          </a:prstGeom>
          <a:noFill/>
        </p:spPr>
      </p:pic>
      <p:pic>
        <p:nvPicPr>
          <p:cNvPr id="38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2071678"/>
            <a:ext cx="1071538" cy="2214554"/>
          </a:xfrm>
          <a:prstGeom prst="rect">
            <a:avLst/>
          </a:prstGeom>
          <a:noFill/>
        </p:spPr>
      </p:pic>
      <p:pic>
        <p:nvPicPr>
          <p:cNvPr id="39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4143380"/>
            <a:ext cx="1071538" cy="2214554"/>
          </a:xfrm>
          <a:prstGeom prst="rect">
            <a:avLst/>
          </a:prstGeom>
          <a:noFill/>
        </p:spPr>
      </p:pic>
      <p:pic>
        <p:nvPicPr>
          <p:cNvPr id="42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 b="70969"/>
          <a:stretch>
            <a:fillRect/>
          </a:stretch>
        </p:blipFill>
        <p:spPr bwMode="auto">
          <a:xfrm>
            <a:off x="8072462" y="6215082"/>
            <a:ext cx="1071538" cy="642918"/>
          </a:xfrm>
          <a:prstGeom prst="rect">
            <a:avLst/>
          </a:prstGeom>
          <a:noFill/>
        </p:spPr>
      </p:pic>
      <p:pic>
        <p:nvPicPr>
          <p:cNvPr id="43" name="Picture 4" descr="C:\Documents and Settings\Учитель\Рабочий стол\орнаменти\Gimn.jpg"/>
          <p:cNvPicPr>
            <a:picLocks noChangeAspect="1" noChangeArrowheads="1"/>
          </p:cNvPicPr>
          <p:nvPr/>
        </p:nvPicPr>
        <p:blipFill>
          <a:blip r:embed="rId3" cstate="print"/>
          <a:srcRect l="4457" t="12767" r="9835"/>
          <a:stretch>
            <a:fillRect/>
          </a:stretch>
        </p:blipFill>
        <p:spPr bwMode="auto">
          <a:xfrm flipH="1">
            <a:off x="0" y="4872304"/>
            <a:ext cx="2857488" cy="198569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8" name="Рисунок 7" descr="Rokotov_Portrait_Catherine_II-64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70" y="214290"/>
            <a:ext cx="6143625" cy="4467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3" y="3754205"/>
            <a:ext cx="3000396" cy="2893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0"/>
            <a:ext cx="1071538" cy="2214554"/>
          </a:xfrm>
          <a:prstGeom prst="rect">
            <a:avLst/>
          </a:prstGeom>
          <a:noFill/>
        </p:spPr>
      </p:pic>
      <p:pic>
        <p:nvPicPr>
          <p:cNvPr id="38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2071678"/>
            <a:ext cx="1071538" cy="2214554"/>
          </a:xfrm>
          <a:prstGeom prst="rect">
            <a:avLst/>
          </a:prstGeom>
          <a:noFill/>
        </p:spPr>
      </p:pic>
      <p:pic>
        <p:nvPicPr>
          <p:cNvPr id="39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4143380"/>
            <a:ext cx="1071538" cy="2214554"/>
          </a:xfrm>
          <a:prstGeom prst="rect">
            <a:avLst/>
          </a:prstGeom>
          <a:noFill/>
        </p:spPr>
      </p:pic>
      <p:pic>
        <p:nvPicPr>
          <p:cNvPr id="42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 b="70969"/>
          <a:stretch>
            <a:fillRect/>
          </a:stretch>
        </p:blipFill>
        <p:spPr bwMode="auto">
          <a:xfrm>
            <a:off x="8072462" y="6215082"/>
            <a:ext cx="1071538" cy="642918"/>
          </a:xfrm>
          <a:prstGeom prst="rect">
            <a:avLst/>
          </a:prstGeom>
          <a:noFill/>
        </p:spPr>
      </p:pic>
      <p:pic>
        <p:nvPicPr>
          <p:cNvPr id="43" name="Picture 4" descr="C:\Documents and Settings\Учитель\Рабочий стол\орнаменти\Gimn.jpg"/>
          <p:cNvPicPr>
            <a:picLocks noChangeAspect="1" noChangeArrowheads="1"/>
          </p:cNvPicPr>
          <p:nvPr/>
        </p:nvPicPr>
        <p:blipFill>
          <a:blip r:embed="rId3" cstate="print"/>
          <a:srcRect l="4457" t="12767" r="9835"/>
          <a:stretch>
            <a:fillRect/>
          </a:stretch>
        </p:blipFill>
        <p:spPr bwMode="auto">
          <a:xfrm flipH="1">
            <a:off x="0" y="4872304"/>
            <a:ext cx="2857488" cy="198569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Рисунок 6" descr="77558458_large_shahter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524507" cy="4143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kush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4678" y="3071782"/>
            <a:ext cx="5286412" cy="3524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2000232" y="2571744"/>
            <a:ext cx="564360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/>
              <a:t>Основним вугледобувним підприємством є холдингова компанія «Павлоград – вугілля» . У її складі 34 самостійних підприємств,у тому числі 10 шахт.</a:t>
            </a:r>
            <a:endParaRPr lang="ru-RU" sz="2000" b="1" dirty="0" smtClean="0"/>
          </a:p>
          <a:p>
            <a:r>
              <a:rPr lang="uk-UA" sz="2000" b="1" dirty="0" smtClean="0"/>
              <a:t>Задача </a:t>
            </a:r>
            <a:endParaRPr lang="ru-RU" sz="2000" b="1" dirty="0" smtClean="0"/>
          </a:p>
          <a:p>
            <a:r>
              <a:rPr lang="uk-UA" sz="2000" b="1" dirty="0" smtClean="0"/>
              <a:t>2700 шахтарів видобули по 4000т вугілля. Скільки всього вугілля видобули ?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0"/>
            <a:ext cx="1071538" cy="2214554"/>
          </a:xfrm>
          <a:prstGeom prst="rect">
            <a:avLst/>
          </a:prstGeom>
          <a:noFill/>
        </p:spPr>
      </p:pic>
      <p:pic>
        <p:nvPicPr>
          <p:cNvPr id="38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2071678"/>
            <a:ext cx="1071538" cy="2214554"/>
          </a:xfrm>
          <a:prstGeom prst="rect">
            <a:avLst/>
          </a:prstGeom>
          <a:noFill/>
        </p:spPr>
      </p:pic>
      <p:pic>
        <p:nvPicPr>
          <p:cNvPr id="39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4143380"/>
            <a:ext cx="1071538" cy="2214554"/>
          </a:xfrm>
          <a:prstGeom prst="rect">
            <a:avLst/>
          </a:prstGeom>
          <a:noFill/>
        </p:spPr>
      </p:pic>
      <p:pic>
        <p:nvPicPr>
          <p:cNvPr id="42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 b="70969"/>
          <a:stretch>
            <a:fillRect/>
          </a:stretch>
        </p:blipFill>
        <p:spPr bwMode="auto">
          <a:xfrm>
            <a:off x="8072462" y="6215082"/>
            <a:ext cx="1071538" cy="642918"/>
          </a:xfrm>
          <a:prstGeom prst="rect">
            <a:avLst/>
          </a:prstGeom>
          <a:noFill/>
        </p:spPr>
      </p:pic>
      <p:pic>
        <p:nvPicPr>
          <p:cNvPr id="43" name="Picture 4" descr="C:\Documents and Settings\Учитель\Рабочий стол\орнаменти\Gimn.jpg"/>
          <p:cNvPicPr>
            <a:picLocks noChangeAspect="1" noChangeArrowheads="1"/>
          </p:cNvPicPr>
          <p:nvPr/>
        </p:nvPicPr>
        <p:blipFill>
          <a:blip r:embed="rId3" cstate="print"/>
          <a:srcRect l="4457" t="12767" r="9835"/>
          <a:stretch>
            <a:fillRect/>
          </a:stretch>
        </p:blipFill>
        <p:spPr bwMode="auto">
          <a:xfrm flipH="1">
            <a:off x="5643570" y="357166"/>
            <a:ext cx="2857488" cy="198569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14282" y="3500438"/>
            <a:ext cx="778674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/>
              <a:t>Дніпропетровщина – один із світових центрів </a:t>
            </a:r>
            <a:r>
              <a:rPr lang="uk-UA" sz="2000" b="1" dirty="0" err="1" smtClean="0"/>
              <a:t>ракетно</a:t>
            </a:r>
            <a:r>
              <a:rPr lang="uk-UA" sz="2000" b="1" dirty="0" smtClean="0"/>
              <a:t> – космічного будування. За останні роки освоєно нову машинобудівну продукцію: тролейбуси,трамваї, трактори, комбайни, ракета – носій «Зеніт», космічні апарати та модулі, електровози, автобуси, автопричепи європейського зразка.</a:t>
            </a:r>
            <a:endParaRPr lang="ru-RU" sz="2000" b="1" dirty="0" smtClean="0"/>
          </a:p>
          <a:p>
            <a:r>
              <a:rPr lang="uk-UA" sz="2000" b="1" dirty="0" smtClean="0"/>
              <a:t>Задача</a:t>
            </a:r>
            <a:endParaRPr lang="ru-RU" sz="2000" b="1" dirty="0" smtClean="0"/>
          </a:p>
          <a:p>
            <a:r>
              <a:rPr lang="uk-UA" sz="2000" b="1" dirty="0" smtClean="0"/>
              <a:t>Відстань 150км між Кривим Рогом і Дніпропетровськом автомобіль проїхав за 2 години. Швидкість мотоцикліста на 10 км/</a:t>
            </a:r>
            <a:r>
              <a:rPr lang="uk-UA" sz="2000" b="1" dirty="0" err="1" smtClean="0"/>
              <a:t>год</a:t>
            </a:r>
            <a:r>
              <a:rPr lang="uk-UA" sz="2000" b="1" dirty="0" smtClean="0"/>
              <a:t> менша від швидкості автомобіля. Скільки кілометрів проїде мотоцикліст за 2 години?</a:t>
            </a:r>
            <a:endParaRPr lang="ru-RU" sz="2000" b="1" dirty="0"/>
          </a:p>
        </p:txBody>
      </p:sp>
      <p:pic>
        <p:nvPicPr>
          <p:cNvPr id="8" name="Рисунок 7" descr="2923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285728"/>
            <a:ext cx="1857388" cy="2810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i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428604"/>
            <a:ext cx="2214578" cy="2722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0"/>
            <a:ext cx="1071538" cy="2214554"/>
          </a:xfrm>
          <a:prstGeom prst="rect">
            <a:avLst/>
          </a:prstGeom>
          <a:noFill/>
        </p:spPr>
      </p:pic>
      <p:pic>
        <p:nvPicPr>
          <p:cNvPr id="38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2071678"/>
            <a:ext cx="1071538" cy="2214554"/>
          </a:xfrm>
          <a:prstGeom prst="rect">
            <a:avLst/>
          </a:prstGeom>
          <a:noFill/>
        </p:spPr>
      </p:pic>
      <p:pic>
        <p:nvPicPr>
          <p:cNvPr id="39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4143380"/>
            <a:ext cx="1071538" cy="2214554"/>
          </a:xfrm>
          <a:prstGeom prst="rect">
            <a:avLst/>
          </a:prstGeom>
          <a:noFill/>
        </p:spPr>
      </p:pic>
      <p:pic>
        <p:nvPicPr>
          <p:cNvPr id="42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 b="70969"/>
          <a:stretch>
            <a:fillRect/>
          </a:stretch>
        </p:blipFill>
        <p:spPr bwMode="auto">
          <a:xfrm>
            <a:off x="8072462" y="6215082"/>
            <a:ext cx="1071538" cy="642918"/>
          </a:xfrm>
          <a:prstGeom prst="rect">
            <a:avLst/>
          </a:prstGeom>
          <a:noFill/>
        </p:spPr>
      </p:pic>
      <p:pic>
        <p:nvPicPr>
          <p:cNvPr id="43" name="Picture 4" descr="C:\Documents and Settings\Учитель\Рабочий стол\орнаменти\Gimn.jpg"/>
          <p:cNvPicPr>
            <a:picLocks noChangeAspect="1" noChangeArrowheads="1"/>
          </p:cNvPicPr>
          <p:nvPr/>
        </p:nvPicPr>
        <p:blipFill>
          <a:blip r:embed="rId3" cstate="print"/>
          <a:srcRect l="4457" t="12767" r="9835"/>
          <a:stretch>
            <a:fillRect/>
          </a:stretch>
        </p:blipFill>
        <p:spPr bwMode="auto">
          <a:xfrm flipH="1">
            <a:off x="-214346" y="4872304"/>
            <a:ext cx="2857488" cy="198569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Рисунок 6" descr="1301565951_kt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28" y="214290"/>
            <a:ext cx="6096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02652" y="4000504"/>
            <a:ext cx="863383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Дніпропетровщина відома не тільки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своїми історичними та культурними надбаннями,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 й успіхами в галузі освіти.  Область посідає одне з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першихмісць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 Україні.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63 навчальних закладах вищу освіту здобувають 128 тисяч студентів.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Задача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 технічного університету йшло 2875 студентів,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 їм назустріч ще 125.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Скільки студентів прийшло до університету?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0"/>
            <a:ext cx="1071538" cy="2214554"/>
          </a:xfrm>
          <a:prstGeom prst="rect">
            <a:avLst/>
          </a:prstGeom>
          <a:noFill/>
        </p:spPr>
      </p:pic>
      <p:pic>
        <p:nvPicPr>
          <p:cNvPr id="38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2071678"/>
            <a:ext cx="1071538" cy="2214554"/>
          </a:xfrm>
          <a:prstGeom prst="rect">
            <a:avLst/>
          </a:prstGeom>
          <a:noFill/>
        </p:spPr>
      </p:pic>
      <p:pic>
        <p:nvPicPr>
          <p:cNvPr id="39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4143380"/>
            <a:ext cx="1071538" cy="2214554"/>
          </a:xfrm>
          <a:prstGeom prst="rect">
            <a:avLst/>
          </a:prstGeom>
          <a:noFill/>
        </p:spPr>
      </p:pic>
      <p:pic>
        <p:nvPicPr>
          <p:cNvPr id="42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 b="70969"/>
          <a:stretch>
            <a:fillRect/>
          </a:stretch>
        </p:blipFill>
        <p:spPr bwMode="auto">
          <a:xfrm>
            <a:off x="8072462" y="6215082"/>
            <a:ext cx="1071538" cy="642918"/>
          </a:xfrm>
          <a:prstGeom prst="rect">
            <a:avLst/>
          </a:prstGeom>
          <a:noFill/>
        </p:spPr>
      </p:pic>
      <p:pic>
        <p:nvPicPr>
          <p:cNvPr id="9" name="Рисунок 8" descr="profileeEXH2H_im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857232"/>
            <a:ext cx="4295719" cy="2863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farmer-in-sunflower-field-2-lowr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10" y="285728"/>
            <a:ext cx="3993380" cy="2662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5364_1_ori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3643314"/>
            <a:ext cx="4300569" cy="2687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714876" y="3143248"/>
            <a:ext cx="335758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/>
              <a:t>Родючі землі області дозволяють вирощувати високі врожаї сільськогосподарських культур. Великі площі зайнято під пшеницю, кукурудзу, ячмінь,соняшник,овочі.</a:t>
            </a:r>
            <a:endParaRPr lang="ru-RU" sz="2000" b="1" dirty="0" smtClean="0"/>
          </a:p>
          <a:p>
            <a:r>
              <a:rPr lang="uk-UA" sz="2000" b="1" dirty="0" smtClean="0"/>
              <a:t>Задача</a:t>
            </a:r>
            <a:endParaRPr lang="ru-RU" sz="2000" b="1" dirty="0" smtClean="0"/>
          </a:p>
          <a:p>
            <a:r>
              <a:rPr lang="uk-UA" sz="2000" b="1" dirty="0" smtClean="0"/>
              <a:t>Яка з одиниць є одиницею площі: 1л, 1с, 1а, 1ц ?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0"/>
            <a:ext cx="1071538" cy="2214554"/>
          </a:xfrm>
          <a:prstGeom prst="rect">
            <a:avLst/>
          </a:prstGeom>
          <a:noFill/>
        </p:spPr>
      </p:pic>
      <p:pic>
        <p:nvPicPr>
          <p:cNvPr id="38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2071678"/>
            <a:ext cx="1071538" cy="2214554"/>
          </a:xfrm>
          <a:prstGeom prst="rect">
            <a:avLst/>
          </a:prstGeom>
          <a:noFill/>
        </p:spPr>
      </p:pic>
      <p:pic>
        <p:nvPicPr>
          <p:cNvPr id="39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4143380"/>
            <a:ext cx="1071538" cy="2214554"/>
          </a:xfrm>
          <a:prstGeom prst="rect">
            <a:avLst/>
          </a:prstGeom>
          <a:noFill/>
        </p:spPr>
      </p:pic>
      <p:pic>
        <p:nvPicPr>
          <p:cNvPr id="42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 b="70969"/>
          <a:stretch>
            <a:fillRect/>
          </a:stretch>
        </p:blipFill>
        <p:spPr bwMode="auto">
          <a:xfrm>
            <a:off x="8072462" y="6215082"/>
            <a:ext cx="1071538" cy="642918"/>
          </a:xfrm>
          <a:prstGeom prst="rect">
            <a:avLst/>
          </a:prstGeom>
          <a:noFill/>
        </p:spPr>
      </p:pic>
      <p:pic>
        <p:nvPicPr>
          <p:cNvPr id="7" name="Рисунок 6" descr="150px-dnipropetrovskiymetropolitanlogojpg11062012171301_w2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58284" y="3412998"/>
            <a:ext cx="27432" cy="32004"/>
          </a:xfrm>
          <a:prstGeom prst="rect">
            <a:avLst/>
          </a:prstGeom>
        </p:spPr>
      </p:pic>
      <p:pic>
        <p:nvPicPr>
          <p:cNvPr id="8" name="Рисунок 7" descr="35305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3429000"/>
            <a:ext cx="4239275" cy="2821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405574_mai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500042"/>
            <a:ext cx="4619422" cy="3089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150px-dnipropetrovskiymetropolitanlogojpg11062012171301_w25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3636" y="1214422"/>
            <a:ext cx="870972" cy="1016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57158" y="3714752"/>
            <a:ext cx="40005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Метропол</a:t>
            </a:r>
            <a:r>
              <a:rPr lang="uk-UA" sz="2000" b="1" dirty="0" err="1" smtClean="0"/>
              <a:t>ітен</a:t>
            </a:r>
            <a:r>
              <a:rPr lang="uk-UA" sz="2000" b="1" dirty="0" smtClean="0"/>
              <a:t> – це найбільш комфортабельний, швидкісний і безпечний вид транспорту. В 1995 році Дніпропетровський метрополітен було введено в експлуатацію. Наша підземка – третя в Україні,має довжину 7,8км.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0"/>
            <a:ext cx="1071538" cy="2214554"/>
          </a:xfrm>
          <a:prstGeom prst="rect">
            <a:avLst/>
          </a:prstGeom>
          <a:noFill/>
        </p:spPr>
      </p:pic>
      <p:pic>
        <p:nvPicPr>
          <p:cNvPr id="38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2071678"/>
            <a:ext cx="1071538" cy="2214554"/>
          </a:xfrm>
          <a:prstGeom prst="rect">
            <a:avLst/>
          </a:prstGeom>
          <a:noFill/>
        </p:spPr>
      </p:pic>
      <p:pic>
        <p:nvPicPr>
          <p:cNvPr id="39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4143380"/>
            <a:ext cx="1071538" cy="2214554"/>
          </a:xfrm>
          <a:prstGeom prst="rect">
            <a:avLst/>
          </a:prstGeom>
          <a:noFill/>
        </p:spPr>
      </p:pic>
      <p:pic>
        <p:nvPicPr>
          <p:cNvPr id="42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 b="70969"/>
          <a:stretch>
            <a:fillRect/>
          </a:stretch>
        </p:blipFill>
        <p:spPr bwMode="auto">
          <a:xfrm>
            <a:off x="8072462" y="6215082"/>
            <a:ext cx="1071538" cy="642918"/>
          </a:xfrm>
          <a:prstGeom prst="rect">
            <a:avLst/>
          </a:prstGeom>
          <a:noFill/>
        </p:spPr>
      </p:pic>
      <p:pic>
        <p:nvPicPr>
          <p:cNvPr id="43" name="Picture 4" descr="C:\Documents and Settings\Учитель\Рабочий стол\орнаменти\Gimn.jpg"/>
          <p:cNvPicPr>
            <a:picLocks noChangeAspect="1" noChangeArrowheads="1"/>
          </p:cNvPicPr>
          <p:nvPr/>
        </p:nvPicPr>
        <p:blipFill>
          <a:blip r:embed="rId3" cstate="print"/>
          <a:srcRect l="4457" t="12767" r="9835"/>
          <a:stretch>
            <a:fillRect/>
          </a:stretch>
        </p:blipFill>
        <p:spPr bwMode="auto">
          <a:xfrm flipH="1">
            <a:off x="0" y="4872304"/>
            <a:ext cx="2857488" cy="198569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857488" y="4357694"/>
            <a:ext cx="542925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2)Президент України – Леонід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3) Учений історик - Дмитро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4) Письменник – Олесь.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5) Конструктор космічної техніки – </a:t>
            </a:r>
            <a:r>
              <a:rPr lang="uk-UA" sz="2000" b="1" dirty="0" smtClean="0"/>
              <a:t>Володимир</a:t>
            </a:r>
            <a:r>
              <a:rPr lang="uk-UA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6) </a:t>
            </a:r>
            <a:r>
              <a:rPr lang="uk-UA" sz="2000" dirty="0" smtClean="0"/>
              <a:t> </a:t>
            </a:r>
            <a:r>
              <a:rPr lang="uk-UA" sz="2000" b="1" dirty="0" smtClean="0"/>
              <a:t>Конструктор космічної техніки  </a:t>
            </a:r>
            <a:r>
              <a:rPr lang="uk-UA" sz="2000" dirty="0" err="1" smtClean="0"/>
              <a:t>-</a:t>
            </a:r>
            <a:r>
              <a:rPr lang="uk-UA" sz="20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Михайло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7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Співак – Йосип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27-2012-14-1.JPG"/>
          <p:cNvPicPr>
            <a:picLocks noChangeAspect="1"/>
          </p:cNvPicPr>
          <p:nvPr/>
        </p:nvPicPr>
        <p:blipFill>
          <a:blip r:embed="rId4"/>
          <a:srcRect l="9375" r="6250"/>
          <a:stretch>
            <a:fillRect/>
          </a:stretch>
        </p:blipFill>
        <p:spPr>
          <a:xfrm>
            <a:off x="642910" y="285729"/>
            <a:ext cx="1643074" cy="19554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52_2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2160" y="285729"/>
            <a:ext cx="1506322" cy="2000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243_5339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3504" y="2500306"/>
            <a:ext cx="2552858" cy="1785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A30-23_3_369134215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8728" y="2500306"/>
            <a:ext cx="2286000" cy="18836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 descr="Oles_T_Gonchar_1_1.jpg"/>
          <p:cNvPicPr>
            <a:picLocks noChangeAspect="1"/>
          </p:cNvPicPr>
          <p:nvPr/>
        </p:nvPicPr>
        <p:blipFill>
          <a:blip r:embed="rId8"/>
          <a:srcRect b="8716"/>
          <a:stretch>
            <a:fillRect/>
          </a:stretch>
        </p:blipFill>
        <p:spPr>
          <a:xfrm>
            <a:off x="4714876" y="285728"/>
            <a:ext cx="1650657" cy="2000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Рисунок 12" descr="yangel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8016" y="285729"/>
            <a:ext cx="1363529" cy="19288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p11709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214290"/>
            <a:ext cx="4640945" cy="2857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0"/>
            <a:ext cx="1071538" cy="2214554"/>
          </a:xfrm>
          <a:prstGeom prst="rect">
            <a:avLst/>
          </a:prstGeom>
          <a:noFill/>
        </p:spPr>
      </p:pic>
      <p:pic>
        <p:nvPicPr>
          <p:cNvPr id="38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2071678"/>
            <a:ext cx="1071538" cy="2214554"/>
          </a:xfrm>
          <a:prstGeom prst="rect">
            <a:avLst/>
          </a:prstGeom>
          <a:noFill/>
        </p:spPr>
      </p:pic>
      <p:pic>
        <p:nvPicPr>
          <p:cNvPr id="39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4143380"/>
            <a:ext cx="1071538" cy="2214554"/>
          </a:xfrm>
          <a:prstGeom prst="rect">
            <a:avLst/>
          </a:prstGeom>
          <a:noFill/>
        </p:spPr>
      </p:pic>
      <p:pic>
        <p:nvPicPr>
          <p:cNvPr id="42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 b="70969"/>
          <a:stretch>
            <a:fillRect/>
          </a:stretch>
        </p:blipFill>
        <p:spPr bwMode="auto">
          <a:xfrm>
            <a:off x="8072462" y="6215082"/>
            <a:ext cx="1071538" cy="642918"/>
          </a:xfrm>
          <a:prstGeom prst="rect">
            <a:avLst/>
          </a:prstGeom>
          <a:noFill/>
        </p:spPr>
      </p:pic>
      <p:pic>
        <p:nvPicPr>
          <p:cNvPr id="43" name="Picture 4" descr="C:\Documents and Settings\Учитель\Рабочий стол\орнаменти\Gimn.jpg"/>
          <p:cNvPicPr>
            <a:picLocks noChangeAspect="1" noChangeArrowheads="1"/>
          </p:cNvPicPr>
          <p:nvPr/>
        </p:nvPicPr>
        <p:blipFill>
          <a:blip r:embed="rId4" cstate="print"/>
          <a:srcRect l="4457" t="12767" r="9835"/>
          <a:stretch>
            <a:fillRect/>
          </a:stretch>
        </p:blipFill>
        <p:spPr bwMode="auto">
          <a:xfrm flipH="1">
            <a:off x="0" y="4872304"/>
            <a:ext cx="2857488" cy="198569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8" name="Рисунок 7" descr="682269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00108"/>
            <a:ext cx="3991008" cy="2993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786050" y="3786190"/>
            <a:ext cx="557216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</a:t>
            </a:r>
            <a:r>
              <a:rPr lang="uk-UA" sz="2000" b="1" dirty="0" smtClean="0"/>
              <a:t>Місто займає територію 407квадратних кілометрів,протяжністю в довжину 126 км,в ширину – до 20км.</a:t>
            </a:r>
            <a:endParaRPr lang="ru-RU" sz="2000" b="1" dirty="0" smtClean="0"/>
          </a:p>
          <a:p>
            <a:r>
              <a:rPr lang="uk-UA" sz="2000" b="1" dirty="0" smtClean="0"/>
              <a:t>            </a:t>
            </a:r>
            <a:r>
              <a:rPr lang="uk-UA" sz="2000" b="1" dirty="0" err="1" smtClean="0"/>
              <a:t>Криворіжжя-</a:t>
            </a:r>
            <a:r>
              <a:rPr lang="uk-UA" sz="2000" b="1" dirty="0" smtClean="0"/>
              <a:t> один із найбагатших на корисні копалини районів України: рудні родовища, поклади бурого вугілля, мармуру, сланців, сурику, </a:t>
            </a:r>
            <a:r>
              <a:rPr lang="uk-UA" sz="2000" b="1" dirty="0" err="1" smtClean="0"/>
              <a:t>охри</a:t>
            </a:r>
            <a:r>
              <a:rPr lang="uk-UA" sz="2000" b="1" dirty="0" smtClean="0"/>
              <a:t>, пісків, скандію, ванадію, та ще близько 40 елементів таблиці Менделєєва. Чисельність населення 743 тис. чоловік.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0"/>
            <a:ext cx="1071538" cy="2214554"/>
          </a:xfrm>
          <a:prstGeom prst="rect">
            <a:avLst/>
          </a:prstGeom>
          <a:noFill/>
        </p:spPr>
      </p:pic>
      <p:pic>
        <p:nvPicPr>
          <p:cNvPr id="38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2071678"/>
            <a:ext cx="1071538" cy="2214554"/>
          </a:xfrm>
          <a:prstGeom prst="rect">
            <a:avLst/>
          </a:prstGeom>
          <a:noFill/>
        </p:spPr>
      </p:pic>
      <p:pic>
        <p:nvPicPr>
          <p:cNvPr id="39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4143380"/>
            <a:ext cx="1071538" cy="2214554"/>
          </a:xfrm>
          <a:prstGeom prst="rect">
            <a:avLst/>
          </a:prstGeom>
          <a:noFill/>
        </p:spPr>
      </p:pic>
      <p:pic>
        <p:nvPicPr>
          <p:cNvPr id="42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 b="70969"/>
          <a:stretch>
            <a:fillRect/>
          </a:stretch>
        </p:blipFill>
        <p:spPr bwMode="auto">
          <a:xfrm>
            <a:off x="8072462" y="6215082"/>
            <a:ext cx="1071538" cy="642918"/>
          </a:xfrm>
          <a:prstGeom prst="rect">
            <a:avLst/>
          </a:prstGeom>
          <a:noFill/>
        </p:spPr>
      </p:pic>
      <p:pic>
        <p:nvPicPr>
          <p:cNvPr id="43" name="Picture 4" descr="C:\Documents and Settings\Учитель\Рабочий стол\орнаменти\Gimn.jpg"/>
          <p:cNvPicPr>
            <a:picLocks noChangeAspect="1" noChangeArrowheads="1"/>
          </p:cNvPicPr>
          <p:nvPr/>
        </p:nvPicPr>
        <p:blipFill>
          <a:blip r:embed="rId3" cstate="print"/>
          <a:srcRect l="4457" t="12767" r="9835"/>
          <a:stretch>
            <a:fillRect/>
          </a:stretch>
        </p:blipFill>
        <p:spPr bwMode="auto">
          <a:xfrm flipH="1">
            <a:off x="0" y="4872304"/>
            <a:ext cx="2857488" cy="198569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Рисунок 6" descr="koza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428604"/>
            <a:ext cx="3214710" cy="4282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2285992"/>
            <a:ext cx="550069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 18 столітті Кривий Ріг став великим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запорізьким поселенням. Свою назву</a:t>
            </a:r>
            <a:b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місто отримало від форми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кривого мису (рогу)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на злитті річок Інгулець і</a:t>
            </a:r>
            <a:b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Саксагань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де було засновано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перше поселення. За іншою версією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назва виникла від запорізького козака Рога,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прозваного Кривим, що оселився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цьому мальовничому місці.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021e2ca1-057c-4af1-b089-24d8a1f42d2d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976" y="214290"/>
            <a:ext cx="3071834" cy="2173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144588414-6396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0496" y="4857760"/>
            <a:ext cx="3286148" cy="1779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0"/>
            <a:ext cx="1071538" cy="2214554"/>
          </a:xfrm>
          <a:prstGeom prst="rect">
            <a:avLst/>
          </a:prstGeom>
          <a:noFill/>
        </p:spPr>
      </p:pic>
      <p:pic>
        <p:nvPicPr>
          <p:cNvPr id="38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2071678"/>
            <a:ext cx="1071538" cy="2214554"/>
          </a:xfrm>
          <a:prstGeom prst="rect">
            <a:avLst/>
          </a:prstGeom>
          <a:noFill/>
        </p:spPr>
      </p:pic>
      <p:pic>
        <p:nvPicPr>
          <p:cNvPr id="39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4143380"/>
            <a:ext cx="1071538" cy="2214554"/>
          </a:xfrm>
          <a:prstGeom prst="rect">
            <a:avLst/>
          </a:prstGeom>
          <a:noFill/>
        </p:spPr>
      </p:pic>
      <p:pic>
        <p:nvPicPr>
          <p:cNvPr id="42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 b="70969"/>
          <a:stretch>
            <a:fillRect/>
          </a:stretch>
        </p:blipFill>
        <p:spPr bwMode="auto">
          <a:xfrm>
            <a:off x="8072462" y="6215082"/>
            <a:ext cx="1071538" cy="642918"/>
          </a:xfrm>
          <a:prstGeom prst="rect">
            <a:avLst/>
          </a:prstGeom>
          <a:noFill/>
        </p:spPr>
      </p:pic>
      <p:pic>
        <p:nvPicPr>
          <p:cNvPr id="7" name="Рисунок 6" descr="44367988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429000"/>
            <a:ext cx="4296562" cy="3220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ukraine-kryvyi-rih-international-airpor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571480"/>
            <a:ext cx="5214942" cy="2362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500034" y="1214422"/>
            <a:ext cx="32146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/>
              <a:t>За 5 годин літак</a:t>
            </a:r>
          </a:p>
          <a:p>
            <a:r>
              <a:rPr lang="uk-UA" sz="2000" b="1" dirty="0" smtClean="0"/>
              <a:t> пролетів S км.</a:t>
            </a:r>
          </a:p>
          <a:p>
            <a:r>
              <a:rPr lang="uk-UA" sz="2000" b="1" dirty="0" smtClean="0"/>
              <a:t> З якою швидкістю</a:t>
            </a:r>
          </a:p>
          <a:p>
            <a:r>
              <a:rPr lang="uk-UA" sz="2000" b="1" dirty="0" smtClean="0"/>
              <a:t> летів літак ?</a:t>
            </a:r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786314" y="3929066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/>
              <a:t>Знайдіть за формулою</a:t>
            </a:r>
          </a:p>
          <a:p>
            <a:r>
              <a:rPr lang="uk-UA" sz="2000" b="1" dirty="0" smtClean="0"/>
              <a:t> відстань , яку пролетить </a:t>
            </a:r>
          </a:p>
          <a:p>
            <a:r>
              <a:rPr lang="uk-UA" sz="2000" b="1" dirty="0" smtClean="0"/>
              <a:t>літак зі швидкістю 510км/</a:t>
            </a:r>
            <a:r>
              <a:rPr lang="uk-UA" sz="2000" b="1" dirty="0" err="1" smtClean="0"/>
              <a:t>год</a:t>
            </a:r>
            <a:endParaRPr lang="uk-UA" sz="2000" b="1" dirty="0" smtClean="0"/>
          </a:p>
          <a:p>
            <a:r>
              <a:rPr lang="uk-UA" sz="2000" b="1" dirty="0" smtClean="0"/>
              <a:t> за 5 годин?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0"/>
            <a:ext cx="1071538" cy="2214554"/>
          </a:xfrm>
          <a:prstGeom prst="rect">
            <a:avLst/>
          </a:prstGeom>
          <a:noFill/>
        </p:spPr>
      </p:pic>
      <p:pic>
        <p:nvPicPr>
          <p:cNvPr id="38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2071678"/>
            <a:ext cx="1071538" cy="2214554"/>
          </a:xfrm>
          <a:prstGeom prst="rect">
            <a:avLst/>
          </a:prstGeom>
          <a:noFill/>
        </p:spPr>
      </p:pic>
      <p:pic>
        <p:nvPicPr>
          <p:cNvPr id="39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4143380"/>
            <a:ext cx="1071538" cy="2214554"/>
          </a:xfrm>
          <a:prstGeom prst="rect">
            <a:avLst/>
          </a:prstGeom>
          <a:noFill/>
        </p:spPr>
      </p:pic>
      <p:pic>
        <p:nvPicPr>
          <p:cNvPr id="42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 b="70969"/>
          <a:stretch>
            <a:fillRect/>
          </a:stretch>
        </p:blipFill>
        <p:spPr bwMode="auto">
          <a:xfrm>
            <a:off x="8072462" y="6215082"/>
            <a:ext cx="1071538" cy="642918"/>
          </a:xfrm>
          <a:prstGeom prst="rect">
            <a:avLst/>
          </a:prstGeom>
          <a:noFill/>
        </p:spPr>
      </p:pic>
      <p:pic>
        <p:nvPicPr>
          <p:cNvPr id="43" name="Picture 4" descr="C:\Documents and Settings\Учитель\Рабочий стол\орнаменти\Gimn.jpg"/>
          <p:cNvPicPr>
            <a:picLocks noChangeAspect="1" noChangeArrowheads="1"/>
          </p:cNvPicPr>
          <p:nvPr/>
        </p:nvPicPr>
        <p:blipFill>
          <a:blip r:embed="rId3" cstate="print"/>
          <a:srcRect l="4457" t="12767" r="9835"/>
          <a:stretch>
            <a:fillRect/>
          </a:stretch>
        </p:blipFill>
        <p:spPr bwMode="auto">
          <a:xfrm flipH="1">
            <a:off x="0" y="4872304"/>
            <a:ext cx="2857488" cy="198569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8" name="Рисунок 7" descr="map_b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1714488"/>
            <a:ext cx="6714039" cy="4595160"/>
          </a:xfrm>
          <a:prstGeom prst="rect">
            <a:avLst/>
          </a:prstGeom>
        </p:spPr>
      </p:pic>
      <p:pic>
        <p:nvPicPr>
          <p:cNvPr id="7" name="Рисунок 6" descr="249_rrsr_rrrry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29322" y="0"/>
            <a:ext cx="2294900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0"/>
            <a:ext cx="1071538" cy="2214554"/>
          </a:xfrm>
          <a:prstGeom prst="rect">
            <a:avLst/>
          </a:prstGeom>
          <a:noFill/>
        </p:spPr>
      </p:pic>
      <p:pic>
        <p:nvPicPr>
          <p:cNvPr id="38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2071678"/>
            <a:ext cx="1071538" cy="2214554"/>
          </a:xfrm>
          <a:prstGeom prst="rect">
            <a:avLst/>
          </a:prstGeom>
          <a:noFill/>
        </p:spPr>
      </p:pic>
      <p:pic>
        <p:nvPicPr>
          <p:cNvPr id="39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4143380"/>
            <a:ext cx="1071538" cy="2214554"/>
          </a:xfrm>
          <a:prstGeom prst="rect">
            <a:avLst/>
          </a:prstGeom>
          <a:noFill/>
        </p:spPr>
      </p:pic>
      <p:pic>
        <p:nvPicPr>
          <p:cNvPr id="42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 b="70969"/>
          <a:stretch>
            <a:fillRect/>
          </a:stretch>
        </p:blipFill>
        <p:spPr bwMode="auto">
          <a:xfrm>
            <a:off x="8072462" y="6215082"/>
            <a:ext cx="1071538" cy="642918"/>
          </a:xfrm>
          <a:prstGeom prst="rect">
            <a:avLst/>
          </a:prstGeom>
          <a:noFill/>
        </p:spPr>
      </p:pic>
      <p:pic>
        <p:nvPicPr>
          <p:cNvPr id="43" name="Picture 4" descr="C:\Documents and Settings\Учитель\Рабочий стол\орнаменти\Gimn.jpg"/>
          <p:cNvPicPr>
            <a:picLocks noChangeAspect="1" noChangeArrowheads="1"/>
          </p:cNvPicPr>
          <p:nvPr/>
        </p:nvPicPr>
        <p:blipFill>
          <a:blip r:embed="rId3" cstate="print"/>
          <a:srcRect l="4457" t="12767" r="9835"/>
          <a:stretch>
            <a:fillRect/>
          </a:stretch>
        </p:blipFill>
        <p:spPr bwMode="auto">
          <a:xfrm flipH="1">
            <a:off x="0" y="4872304"/>
            <a:ext cx="2857488" cy="198569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14282" y="35716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 </a:t>
            </a:r>
            <a:r>
              <a:rPr lang="uk-UA" sz="2000" b="1" dirty="0" err="1" smtClean="0"/>
              <a:t>Широківський</a:t>
            </a:r>
            <a:r>
              <a:rPr lang="uk-UA" sz="2000" b="1" dirty="0" smtClean="0"/>
              <a:t> район розташований у </a:t>
            </a:r>
            <a:r>
              <a:rPr lang="uk-UA" sz="2000" b="1" dirty="0" err="1" smtClean="0"/>
              <a:t>південно-</a:t>
            </a:r>
            <a:r>
              <a:rPr lang="uk-UA" sz="2000" b="1" dirty="0" smtClean="0"/>
              <a:t> західній частині Дніпропетровської області. Він межує з Криворізьким, </a:t>
            </a:r>
            <a:r>
              <a:rPr lang="uk-UA" sz="2000" b="1" dirty="0" err="1" smtClean="0"/>
              <a:t>Апостолівським</a:t>
            </a:r>
            <a:r>
              <a:rPr lang="uk-UA" sz="2000" b="1" dirty="0" smtClean="0"/>
              <a:t> районами та Херсонською областю. Територія, на якій розташований район , колись була дном моря. Площа району складає 124 </a:t>
            </a:r>
            <a:r>
              <a:rPr lang="uk-UA" sz="2000" b="1" dirty="0" err="1" smtClean="0"/>
              <a:t>тис.га</a:t>
            </a:r>
            <a:r>
              <a:rPr lang="uk-UA" sz="2000" b="1" dirty="0" smtClean="0"/>
              <a:t>. Тут проживає 33 тисячі мешканців.</a:t>
            </a:r>
            <a:endParaRPr lang="ru-RU" sz="2000" b="1" dirty="0"/>
          </a:p>
        </p:txBody>
      </p:sp>
      <p:pic>
        <p:nvPicPr>
          <p:cNvPr id="8" name="Рисунок 7" descr="Фото05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5918" y="3214686"/>
            <a:ext cx="4357686" cy="3268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Фото058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90" y="1500174"/>
            <a:ext cx="3914744" cy="2936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0"/>
            <a:ext cx="1071538" cy="2214554"/>
          </a:xfrm>
          <a:prstGeom prst="rect">
            <a:avLst/>
          </a:prstGeom>
          <a:noFill/>
        </p:spPr>
      </p:pic>
      <p:pic>
        <p:nvPicPr>
          <p:cNvPr id="38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2071678"/>
            <a:ext cx="1071538" cy="2214554"/>
          </a:xfrm>
          <a:prstGeom prst="rect">
            <a:avLst/>
          </a:prstGeom>
          <a:noFill/>
        </p:spPr>
      </p:pic>
      <p:pic>
        <p:nvPicPr>
          <p:cNvPr id="39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4143380"/>
            <a:ext cx="1071538" cy="2214554"/>
          </a:xfrm>
          <a:prstGeom prst="rect">
            <a:avLst/>
          </a:prstGeom>
          <a:noFill/>
        </p:spPr>
      </p:pic>
      <p:pic>
        <p:nvPicPr>
          <p:cNvPr id="42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 b="70969"/>
          <a:stretch>
            <a:fillRect/>
          </a:stretch>
        </p:blipFill>
        <p:spPr bwMode="auto">
          <a:xfrm>
            <a:off x="8072462" y="6215082"/>
            <a:ext cx="1071538" cy="642918"/>
          </a:xfrm>
          <a:prstGeom prst="rect">
            <a:avLst/>
          </a:prstGeom>
          <a:noFill/>
        </p:spPr>
      </p:pic>
      <p:pic>
        <p:nvPicPr>
          <p:cNvPr id="7" name="Рисунок 6" descr="Фото0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642918"/>
            <a:ext cx="3638491" cy="2728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357554" y="378619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b="1" dirty="0" smtClean="0"/>
              <a:t>Територія району перебуває під впливом техногенної діяльності </a:t>
            </a:r>
            <a:r>
              <a:rPr lang="uk-UA" sz="2000" b="1" dirty="0" err="1" smtClean="0"/>
              <a:t>Кривбасу</a:t>
            </a:r>
            <a:r>
              <a:rPr lang="uk-UA" sz="2000" b="1" dirty="0" smtClean="0"/>
              <a:t>. Тут  знаходяться 4  діючих кар’єри м Кривий Ріг. В районі працює 18 шкіл, НВК, ПТУ, 22 клуби, 27 бібліотек, 21 дошкільний заклад, школа мистецтв, спортивна школа.</a:t>
            </a:r>
            <a:endParaRPr lang="ru-RU" sz="2000" b="1" dirty="0"/>
          </a:p>
        </p:txBody>
      </p:sp>
      <p:pic>
        <p:nvPicPr>
          <p:cNvPr id="9" name="Рисунок 8" descr="s3img_7561683_16_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214290"/>
            <a:ext cx="3952892" cy="2964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shlam[74457](303x400)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72" y="3500438"/>
            <a:ext cx="2340806" cy="3090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0"/>
            <a:ext cx="1071538" cy="2214554"/>
          </a:xfrm>
          <a:prstGeom prst="rect">
            <a:avLst/>
          </a:prstGeom>
          <a:noFill/>
        </p:spPr>
      </p:pic>
      <p:pic>
        <p:nvPicPr>
          <p:cNvPr id="38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2071678"/>
            <a:ext cx="1071538" cy="2214554"/>
          </a:xfrm>
          <a:prstGeom prst="rect">
            <a:avLst/>
          </a:prstGeom>
          <a:noFill/>
        </p:spPr>
      </p:pic>
      <p:pic>
        <p:nvPicPr>
          <p:cNvPr id="39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4143380"/>
            <a:ext cx="1071538" cy="2214554"/>
          </a:xfrm>
          <a:prstGeom prst="rect">
            <a:avLst/>
          </a:prstGeom>
          <a:noFill/>
        </p:spPr>
      </p:pic>
      <p:pic>
        <p:nvPicPr>
          <p:cNvPr id="42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 b="70969"/>
          <a:stretch>
            <a:fillRect/>
          </a:stretch>
        </p:blipFill>
        <p:spPr bwMode="auto">
          <a:xfrm>
            <a:off x="8072462" y="6215082"/>
            <a:ext cx="1071538" cy="642918"/>
          </a:xfrm>
          <a:prstGeom prst="rect">
            <a:avLst/>
          </a:prstGeom>
          <a:noFill/>
        </p:spPr>
      </p:pic>
      <p:pic>
        <p:nvPicPr>
          <p:cNvPr id="43" name="Picture 4" descr="C:\Documents and Settings\Учитель\Рабочий стол\орнаменти\Gimn.jpg"/>
          <p:cNvPicPr>
            <a:picLocks noChangeAspect="1" noChangeArrowheads="1"/>
          </p:cNvPicPr>
          <p:nvPr/>
        </p:nvPicPr>
        <p:blipFill>
          <a:blip r:embed="rId3" cstate="print"/>
          <a:srcRect l="4457" t="12767" r="9835"/>
          <a:stretch>
            <a:fillRect/>
          </a:stretch>
        </p:blipFill>
        <p:spPr bwMode="auto">
          <a:xfrm flipH="1">
            <a:off x="0" y="4872304"/>
            <a:ext cx="2857488" cy="198569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000364" y="4929198"/>
            <a:ext cx="457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/>
              <a:t>Діти , наша школа заснована у 1961 році, у 1988- здійснено добудову другого поверху, а у 2012 – реформована у НВК. Працює в ній 19 педагогічних працівників.</a:t>
            </a:r>
            <a:endParaRPr lang="ru-RU" sz="2000" b="1" dirty="0"/>
          </a:p>
        </p:txBody>
      </p:sp>
      <p:pic>
        <p:nvPicPr>
          <p:cNvPr id="8" name="Рисунок 7" descr="SAM_116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04" y="214290"/>
            <a:ext cx="6072198" cy="4554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0"/>
            <a:ext cx="1071538" cy="2214554"/>
          </a:xfrm>
          <a:prstGeom prst="rect">
            <a:avLst/>
          </a:prstGeom>
          <a:noFill/>
        </p:spPr>
      </p:pic>
      <p:pic>
        <p:nvPicPr>
          <p:cNvPr id="38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2071678"/>
            <a:ext cx="1071538" cy="2214554"/>
          </a:xfrm>
          <a:prstGeom prst="rect">
            <a:avLst/>
          </a:prstGeom>
          <a:noFill/>
        </p:spPr>
      </p:pic>
      <p:pic>
        <p:nvPicPr>
          <p:cNvPr id="39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4143380"/>
            <a:ext cx="1071538" cy="2214554"/>
          </a:xfrm>
          <a:prstGeom prst="rect">
            <a:avLst/>
          </a:prstGeom>
          <a:noFill/>
        </p:spPr>
      </p:pic>
      <p:pic>
        <p:nvPicPr>
          <p:cNvPr id="42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 b="70969"/>
          <a:stretch>
            <a:fillRect/>
          </a:stretch>
        </p:blipFill>
        <p:spPr bwMode="auto">
          <a:xfrm>
            <a:off x="8072462" y="6215082"/>
            <a:ext cx="1071538" cy="642918"/>
          </a:xfrm>
          <a:prstGeom prst="rect">
            <a:avLst/>
          </a:prstGeom>
          <a:noFill/>
        </p:spPr>
      </p:pic>
      <p:pic>
        <p:nvPicPr>
          <p:cNvPr id="43" name="Picture 4" descr="C:\Documents and Settings\Учитель\Рабочий стол\орнаменти\Gimn.jpg"/>
          <p:cNvPicPr>
            <a:picLocks noChangeAspect="1" noChangeArrowheads="1"/>
          </p:cNvPicPr>
          <p:nvPr/>
        </p:nvPicPr>
        <p:blipFill>
          <a:blip r:embed="rId3" cstate="print"/>
          <a:srcRect l="4457" t="12767" r="9835"/>
          <a:stretch>
            <a:fillRect/>
          </a:stretch>
        </p:blipFill>
        <p:spPr bwMode="auto">
          <a:xfrm flipH="1">
            <a:off x="0" y="4872304"/>
            <a:ext cx="2857488" cy="198569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428604"/>
            <a:ext cx="864396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Широкий степ, високе небо,</a:t>
            </a:r>
            <a:endParaRPr kumimoji="0" lang="ru-RU" sz="20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Дніпра - Славути водограй</a:t>
            </a:r>
            <a:r>
              <a:rPr kumimoji="0" lang="uk-UA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20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 усіх доріг спішу до тебе,</a:t>
            </a:r>
            <a:endParaRPr kumimoji="0" lang="ru-RU" sz="20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Мій, серцю любий, рідний край.</a:t>
            </a:r>
            <a:endParaRPr kumimoji="0" lang="ru-RU" sz="20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Горнусь до вишні і тополі,</a:t>
            </a:r>
            <a:endParaRPr kumimoji="0" lang="ru-RU" sz="20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 у твоїм ростуть краю. </a:t>
            </a:r>
            <a:endParaRPr kumimoji="0" lang="ru-RU" sz="20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Тебе і в радості, і в болі, - </a:t>
            </a:r>
            <a:endParaRPr kumimoji="0" lang="ru-RU" sz="20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Люблю, як матінку свою.</a:t>
            </a:r>
            <a:endParaRPr kumimoji="0" lang="ru-RU" sz="20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Дніпропетровщина моя,</a:t>
            </a:r>
            <a:endParaRPr kumimoji="0" lang="ru-RU" sz="20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 - зірка величі країни!</a:t>
            </a:r>
            <a:endParaRPr kumimoji="0" lang="ru-RU" sz="20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 з покоління в покоління,</a:t>
            </a:r>
            <a:endParaRPr kumimoji="0" lang="ru-RU" sz="20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Усі разом - одна сім'я!</a:t>
            </a:r>
            <a:endParaRPr kumimoji="0" lang="ru-RU" sz="20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Дніпропетровщина моя!</a:t>
            </a:r>
            <a:endParaRPr kumimoji="0" lang="ru-RU" sz="20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Землі ріднішої немає!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Тут дух козацький - не вмирає!</a:t>
            </a:r>
            <a:endParaRPr kumimoji="0" lang="ru-RU" sz="20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 тут живемо - ти і я</a:t>
            </a:r>
            <a:endParaRPr kumimoji="0" lang="ru-RU" sz="20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 всі великою сім'єю</a:t>
            </a:r>
            <a:endParaRPr kumimoji="0" lang="ru-RU" sz="20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Разом долаємо біду,</a:t>
            </a:r>
            <a:endParaRPr kumimoji="0" lang="ru-RU" sz="20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я пишаюся землею, </a:t>
            </a:r>
            <a:endParaRPr kumimoji="0" lang="ru-RU" sz="20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Якої - в світі не знайду!</a:t>
            </a:r>
            <a:endParaRPr kumimoji="0" lang="ru-RU" sz="20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 тут будуємо ракети,</a:t>
            </a:r>
            <a:endParaRPr kumimoji="0" lang="ru-RU" sz="20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Тут ростимо своїх дітей.</a:t>
            </a:r>
            <a:endParaRPr kumimoji="0" lang="ru-RU" sz="20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тут - майбутні наші злети </a:t>
            </a:r>
            <a:endParaRPr kumimoji="0" lang="ru-RU" sz="20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Ще не народжених ідей!</a:t>
            </a:r>
            <a:endParaRPr kumimoji="0" lang="uk-UA" sz="20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0"/>
            <a:ext cx="1071538" cy="2214554"/>
          </a:xfrm>
          <a:prstGeom prst="rect">
            <a:avLst/>
          </a:prstGeom>
          <a:noFill/>
        </p:spPr>
      </p:pic>
      <p:pic>
        <p:nvPicPr>
          <p:cNvPr id="38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2071678"/>
            <a:ext cx="1071538" cy="2214554"/>
          </a:xfrm>
          <a:prstGeom prst="rect">
            <a:avLst/>
          </a:prstGeom>
          <a:noFill/>
        </p:spPr>
      </p:pic>
      <p:pic>
        <p:nvPicPr>
          <p:cNvPr id="39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4143380"/>
            <a:ext cx="1071538" cy="2214554"/>
          </a:xfrm>
          <a:prstGeom prst="rect">
            <a:avLst/>
          </a:prstGeom>
          <a:noFill/>
        </p:spPr>
      </p:pic>
      <p:pic>
        <p:nvPicPr>
          <p:cNvPr id="42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 b="70969"/>
          <a:stretch>
            <a:fillRect/>
          </a:stretch>
        </p:blipFill>
        <p:spPr bwMode="auto">
          <a:xfrm>
            <a:off x="8072462" y="6215082"/>
            <a:ext cx="1071538" cy="64291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642918"/>
            <a:ext cx="751776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Їх сьогодні так багато,</a:t>
            </a:r>
            <a:endParaRPr lang="ru-RU" sz="40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r>
              <a:rPr lang="uk-UA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Кожну треба розв’язати .</a:t>
            </a:r>
            <a:endParaRPr lang="ru-RU" sz="40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r>
              <a:rPr lang="uk-UA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Тож не будьте ви ледачі,</a:t>
            </a:r>
            <a:endParaRPr lang="ru-RU" sz="40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r>
              <a:rPr lang="uk-UA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Та розв’язуйте задачі.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9" name="Рисунок 8" descr="Фото0522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5214942" y="2571744"/>
            <a:ext cx="3143272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MG_0338.JPG"/>
          <p:cNvPicPr>
            <a:picLocks noChangeAspect="1"/>
          </p:cNvPicPr>
          <p:nvPr/>
        </p:nvPicPr>
        <p:blipFill>
          <a:blip r:embed="rId4" cstate="print"/>
          <a:srcRect t="23958" r="2343" b="15625"/>
          <a:stretch>
            <a:fillRect/>
          </a:stretch>
        </p:blipFill>
        <p:spPr>
          <a:xfrm>
            <a:off x="214282" y="4286256"/>
            <a:ext cx="5072098" cy="2353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0"/>
            <a:ext cx="1071538" cy="2214554"/>
          </a:xfrm>
          <a:prstGeom prst="rect">
            <a:avLst/>
          </a:prstGeom>
          <a:noFill/>
        </p:spPr>
      </p:pic>
      <p:pic>
        <p:nvPicPr>
          <p:cNvPr id="38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2071678"/>
            <a:ext cx="1071538" cy="2214554"/>
          </a:xfrm>
          <a:prstGeom prst="rect">
            <a:avLst/>
          </a:prstGeom>
          <a:noFill/>
        </p:spPr>
      </p:pic>
      <p:pic>
        <p:nvPicPr>
          <p:cNvPr id="39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4143380"/>
            <a:ext cx="1071538" cy="2214554"/>
          </a:xfrm>
          <a:prstGeom prst="rect">
            <a:avLst/>
          </a:prstGeom>
          <a:noFill/>
        </p:spPr>
      </p:pic>
      <p:pic>
        <p:nvPicPr>
          <p:cNvPr id="42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 b="70969"/>
          <a:stretch>
            <a:fillRect/>
          </a:stretch>
        </p:blipFill>
        <p:spPr bwMode="auto">
          <a:xfrm>
            <a:off x="8072462" y="6215082"/>
            <a:ext cx="1071538" cy="642918"/>
          </a:xfrm>
          <a:prstGeom prst="rect">
            <a:avLst/>
          </a:prstGeom>
          <a:noFill/>
        </p:spPr>
      </p:pic>
      <p:pic>
        <p:nvPicPr>
          <p:cNvPr id="43" name="Picture 4" descr="C:\Documents and Settings\Учитель\Рабочий стол\орнаменти\Gimn.jpg"/>
          <p:cNvPicPr>
            <a:picLocks noChangeAspect="1" noChangeArrowheads="1"/>
          </p:cNvPicPr>
          <p:nvPr/>
        </p:nvPicPr>
        <p:blipFill>
          <a:blip r:embed="rId3" cstate="print"/>
          <a:srcRect l="4457" t="12767" r="9835"/>
          <a:stretch>
            <a:fillRect/>
          </a:stretch>
        </p:blipFill>
        <p:spPr bwMode="auto">
          <a:xfrm flipH="1">
            <a:off x="0" y="4872304"/>
            <a:ext cx="2857488" cy="198569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8" name="Рисунок 7" descr="Dnepr4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214291"/>
            <a:ext cx="6000792" cy="4754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2143108" y="3786190"/>
            <a:ext cx="6215106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території Дніпропетровської області, що </a:t>
            </a:r>
          </a:p>
          <a:p>
            <a:pPr algn="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становить 32 тисячі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кв.км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мешкають 3678 тис. чоловік. </a:t>
            </a:r>
          </a:p>
          <a:p>
            <a:pPr algn="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Область має багату флору і фауну : рослинний світ більше 1700 видів, тваринний </a:t>
            </a:r>
          </a:p>
          <a:p>
            <a:pPr algn="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 більше 7500 (лось, дикий кабан, вовк, лисиця, заєць, плямистий олень та ін.) </a:t>
            </a:r>
          </a:p>
          <a:p>
            <a:pPr algn="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території розташовано 114 заповідних об’єктів площею 26тис.га. Заселення краю, </a:t>
            </a:r>
          </a:p>
          <a:p>
            <a:pPr algn="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 результатами археологічного дослідження розпочалося близько 100 тис. років тому.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0"/>
            <a:ext cx="1071538" cy="2214554"/>
          </a:xfrm>
          <a:prstGeom prst="rect">
            <a:avLst/>
          </a:prstGeom>
          <a:noFill/>
        </p:spPr>
      </p:pic>
      <p:pic>
        <p:nvPicPr>
          <p:cNvPr id="38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2071678"/>
            <a:ext cx="1071538" cy="2214554"/>
          </a:xfrm>
          <a:prstGeom prst="rect">
            <a:avLst/>
          </a:prstGeom>
          <a:noFill/>
        </p:spPr>
      </p:pic>
      <p:pic>
        <p:nvPicPr>
          <p:cNvPr id="39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4143380"/>
            <a:ext cx="1071538" cy="2214554"/>
          </a:xfrm>
          <a:prstGeom prst="rect">
            <a:avLst/>
          </a:prstGeom>
          <a:noFill/>
        </p:spPr>
      </p:pic>
      <p:pic>
        <p:nvPicPr>
          <p:cNvPr id="42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 b="70969"/>
          <a:stretch>
            <a:fillRect/>
          </a:stretch>
        </p:blipFill>
        <p:spPr bwMode="auto">
          <a:xfrm>
            <a:off x="8072462" y="6215082"/>
            <a:ext cx="1071538" cy="642918"/>
          </a:xfrm>
          <a:prstGeom prst="rect">
            <a:avLst/>
          </a:prstGeom>
          <a:noFill/>
        </p:spPr>
      </p:pic>
      <p:pic>
        <p:nvPicPr>
          <p:cNvPr id="43" name="Picture 4" descr="C:\Documents and Settings\Учитель\Рабочий стол\орнаменти\Gimn.jpg"/>
          <p:cNvPicPr>
            <a:picLocks noChangeAspect="1" noChangeArrowheads="1"/>
          </p:cNvPicPr>
          <p:nvPr/>
        </p:nvPicPr>
        <p:blipFill>
          <a:blip r:embed="rId3" cstate="print"/>
          <a:srcRect l="4457" t="12767" r="9835"/>
          <a:stretch>
            <a:fillRect/>
          </a:stretch>
        </p:blipFill>
        <p:spPr bwMode="auto">
          <a:xfrm flipH="1">
            <a:off x="0" y="4872304"/>
            <a:ext cx="2857488" cy="198569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Рисунок 6" descr="0053-043-6.Najblsha-rk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166" y="2142856"/>
            <a:ext cx="6102791" cy="4072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000100" y="571480"/>
          <a:ext cx="6619902" cy="100013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03317"/>
                <a:gridCol w="1103317"/>
                <a:gridCol w="1103317"/>
                <a:gridCol w="1103317"/>
                <a:gridCol w="1103317"/>
                <a:gridCol w="1103317"/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</a:t>
                      </a:r>
                      <a:endParaRPr lang="ru-RU" b="1" dirty="0"/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/>
                        <a:t>н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і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Д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р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о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п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0"/>
            <a:ext cx="1071538" cy="2214554"/>
          </a:xfrm>
          <a:prstGeom prst="rect">
            <a:avLst/>
          </a:prstGeom>
          <a:noFill/>
        </p:spPr>
      </p:pic>
      <p:pic>
        <p:nvPicPr>
          <p:cNvPr id="38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2071678"/>
            <a:ext cx="1071538" cy="2214554"/>
          </a:xfrm>
          <a:prstGeom prst="rect">
            <a:avLst/>
          </a:prstGeom>
          <a:noFill/>
        </p:spPr>
      </p:pic>
      <p:pic>
        <p:nvPicPr>
          <p:cNvPr id="39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4143380"/>
            <a:ext cx="1071538" cy="2214554"/>
          </a:xfrm>
          <a:prstGeom prst="rect">
            <a:avLst/>
          </a:prstGeom>
          <a:noFill/>
        </p:spPr>
      </p:pic>
      <p:pic>
        <p:nvPicPr>
          <p:cNvPr id="42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 b="70969"/>
          <a:stretch>
            <a:fillRect/>
          </a:stretch>
        </p:blipFill>
        <p:spPr bwMode="auto">
          <a:xfrm>
            <a:off x="8072462" y="6215082"/>
            <a:ext cx="1071538" cy="642918"/>
          </a:xfrm>
          <a:prstGeom prst="rect">
            <a:avLst/>
          </a:prstGeom>
          <a:noFill/>
        </p:spPr>
      </p:pic>
      <p:pic>
        <p:nvPicPr>
          <p:cNvPr id="43" name="Picture 4" descr="C:\Documents and Settings\Учитель\Рабочий стол\орнаменти\Gimn.jpg"/>
          <p:cNvPicPr>
            <a:picLocks noChangeAspect="1" noChangeArrowheads="1"/>
          </p:cNvPicPr>
          <p:nvPr/>
        </p:nvPicPr>
        <p:blipFill>
          <a:blip r:embed="rId3" cstate="print"/>
          <a:srcRect l="4457" t="12767" r="9835"/>
          <a:stretch>
            <a:fillRect/>
          </a:stretch>
        </p:blipFill>
        <p:spPr bwMode="auto">
          <a:xfrm flipH="1">
            <a:off x="0" y="4872304"/>
            <a:ext cx="2857488" cy="198569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Рисунок 6" descr="p21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42852"/>
            <a:ext cx="5691214" cy="3485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42844" y="3714752"/>
            <a:ext cx="79296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/>
              <a:t>З восьми січей -  п’ять було розташовано на території нинішньої області. Саме тут ,на </a:t>
            </a:r>
            <a:r>
              <a:rPr lang="uk-UA" sz="2000" b="1" dirty="0" err="1" smtClean="0"/>
              <a:t>Микитинській</a:t>
            </a:r>
            <a:r>
              <a:rPr lang="uk-UA" sz="2000" b="1" dirty="0" smtClean="0"/>
              <a:t> січі ,на спільній козацькій раді був обраний гетьман прізвище якого дізнаєтеся,якщо результат дії поставите у відповідність складу.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0"/>
            <a:ext cx="1071538" cy="2214554"/>
          </a:xfrm>
          <a:prstGeom prst="rect">
            <a:avLst/>
          </a:prstGeom>
          <a:noFill/>
        </p:spPr>
      </p:pic>
      <p:pic>
        <p:nvPicPr>
          <p:cNvPr id="38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2071678"/>
            <a:ext cx="1071538" cy="2214554"/>
          </a:xfrm>
          <a:prstGeom prst="rect">
            <a:avLst/>
          </a:prstGeom>
          <a:noFill/>
        </p:spPr>
      </p:pic>
      <p:pic>
        <p:nvPicPr>
          <p:cNvPr id="39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4143380"/>
            <a:ext cx="1071538" cy="2214554"/>
          </a:xfrm>
          <a:prstGeom prst="rect">
            <a:avLst/>
          </a:prstGeom>
          <a:noFill/>
        </p:spPr>
      </p:pic>
      <p:pic>
        <p:nvPicPr>
          <p:cNvPr id="42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 b="70969"/>
          <a:stretch>
            <a:fillRect/>
          </a:stretch>
        </p:blipFill>
        <p:spPr bwMode="auto">
          <a:xfrm>
            <a:off x="8072462" y="6215082"/>
            <a:ext cx="1071538" cy="642918"/>
          </a:xfrm>
          <a:prstGeom prst="rect">
            <a:avLst/>
          </a:prstGeom>
          <a:noFill/>
        </p:spPr>
      </p:pic>
      <p:pic>
        <p:nvPicPr>
          <p:cNvPr id="43" name="Picture 4" descr="C:\Documents and Settings\Учитель\Рабочий стол\орнаменти\Gimn.jpg"/>
          <p:cNvPicPr>
            <a:picLocks noChangeAspect="1" noChangeArrowheads="1"/>
          </p:cNvPicPr>
          <p:nvPr/>
        </p:nvPicPr>
        <p:blipFill>
          <a:blip r:embed="rId3" cstate="print"/>
          <a:srcRect l="4457" t="12767" r="9835"/>
          <a:stretch>
            <a:fillRect/>
          </a:stretch>
        </p:blipFill>
        <p:spPr bwMode="auto">
          <a:xfrm flipH="1">
            <a:off x="0" y="4872304"/>
            <a:ext cx="2857488" cy="198569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Рисунок 6" descr="BChmielnick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643306" y="214290"/>
            <a:ext cx="4813300" cy="635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14282" y="1714488"/>
          <a:ext cx="4071966" cy="222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42942"/>
                <a:gridCol w="1725430"/>
                <a:gridCol w="774900"/>
                <a:gridCol w="928694"/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завдання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відп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склад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/>
                        <a:t>83·36 - 36·81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/>
                        <a:t>72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err="1" smtClean="0"/>
                        <a:t>дан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/>
                        <a:t>14 ·15 + 15·26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/>
                        <a:t>300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/>
                        <a:t>кий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/>
                        <a:t>35·72 + 3528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/>
                        <a:t>3500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err="1" smtClean="0"/>
                        <a:t>Хмель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/>
                        <a:t>253·21 - 252·21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/>
                        <a:t>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/>
                        <a:t>ниць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/>
                        <a:t>43·17 + 43·33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/>
                        <a:t>2150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/>
                        <a:t>Бог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0"/>
            <a:ext cx="1071538" cy="2214554"/>
          </a:xfrm>
          <a:prstGeom prst="rect">
            <a:avLst/>
          </a:prstGeom>
          <a:noFill/>
        </p:spPr>
      </p:pic>
      <p:pic>
        <p:nvPicPr>
          <p:cNvPr id="38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2071678"/>
            <a:ext cx="1071538" cy="2214554"/>
          </a:xfrm>
          <a:prstGeom prst="rect">
            <a:avLst/>
          </a:prstGeom>
          <a:noFill/>
        </p:spPr>
      </p:pic>
      <p:pic>
        <p:nvPicPr>
          <p:cNvPr id="39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4143380"/>
            <a:ext cx="1071538" cy="2214554"/>
          </a:xfrm>
          <a:prstGeom prst="rect">
            <a:avLst/>
          </a:prstGeom>
          <a:noFill/>
        </p:spPr>
      </p:pic>
      <p:pic>
        <p:nvPicPr>
          <p:cNvPr id="42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 b="70969"/>
          <a:stretch>
            <a:fillRect/>
          </a:stretch>
        </p:blipFill>
        <p:spPr bwMode="auto">
          <a:xfrm>
            <a:off x="8072462" y="6215082"/>
            <a:ext cx="1071538" cy="642918"/>
          </a:xfrm>
          <a:prstGeom prst="rect">
            <a:avLst/>
          </a:prstGeom>
          <a:noFill/>
        </p:spPr>
      </p:pic>
      <p:pic>
        <p:nvPicPr>
          <p:cNvPr id="43" name="Picture 4" descr="C:\Documents and Settings\Учитель\Рабочий стол\орнаменти\Gimn.jpg"/>
          <p:cNvPicPr>
            <a:picLocks noChangeAspect="1" noChangeArrowheads="1"/>
          </p:cNvPicPr>
          <p:nvPr/>
        </p:nvPicPr>
        <p:blipFill>
          <a:blip r:embed="rId3" cstate="print"/>
          <a:srcRect l="4457" t="12767" r="9835"/>
          <a:stretch>
            <a:fillRect/>
          </a:stretch>
        </p:blipFill>
        <p:spPr bwMode="auto">
          <a:xfrm flipH="1">
            <a:off x="0" y="4872304"/>
            <a:ext cx="2857488" cy="198569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Рисунок 8" descr="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428604"/>
            <a:ext cx="2976570" cy="2232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i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290" y="571480"/>
            <a:ext cx="2526048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1.png"/>
          <p:cNvPicPr/>
          <p:nvPr/>
        </p:nvPicPr>
        <p:blipFill>
          <a:blip r:embed="rId6"/>
          <a:stretch>
            <a:fillRect/>
          </a:stretch>
        </p:blipFill>
        <p:spPr>
          <a:xfrm>
            <a:off x="5715008" y="3786190"/>
            <a:ext cx="2043440" cy="2669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857224" y="3071810"/>
            <a:ext cx="50006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/>
              <a:t>Якщо замість зірочок поставите у відповідність цифри,то дізнаєтеся скільки солдатів і офіцерів отримали високе звання Героя Радянського Союзу за оборону і визволення нашої області.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0"/>
            <a:ext cx="1071538" cy="2214554"/>
          </a:xfrm>
          <a:prstGeom prst="rect">
            <a:avLst/>
          </a:prstGeom>
          <a:noFill/>
        </p:spPr>
      </p:pic>
      <p:pic>
        <p:nvPicPr>
          <p:cNvPr id="38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2071678"/>
            <a:ext cx="1071538" cy="2214554"/>
          </a:xfrm>
          <a:prstGeom prst="rect">
            <a:avLst/>
          </a:prstGeom>
          <a:noFill/>
        </p:spPr>
      </p:pic>
      <p:pic>
        <p:nvPicPr>
          <p:cNvPr id="39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4143380"/>
            <a:ext cx="1071538" cy="2214554"/>
          </a:xfrm>
          <a:prstGeom prst="rect">
            <a:avLst/>
          </a:prstGeom>
          <a:noFill/>
        </p:spPr>
      </p:pic>
      <p:pic>
        <p:nvPicPr>
          <p:cNvPr id="42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 b="70969"/>
          <a:stretch>
            <a:fillRect/>
          </a:stretch>
        </p:blipFill>
        <p:spPr bwMode="auto">
          <a:xfrm>
            <a:off x="8072462" y="6215082"/>
            <a:ext cx="1071538" cy="642918"/>
          </a:xfrm>
          <a:prstGeom prst="rect">
            <a:avLst/>
          </a:prstGeom>
          <a:noFill/>
        </p:spPr>
      </p:pic>
      <p:pic>
        <p:nvPicPr>
          <p:cNvPr id="7" name="Рисунок 6" descr="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4290"/>
            <a:ext cx="2857500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97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3500438"/>
            <a:ext cx="2940480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be1e9a481307950ef68644dbb11946d8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3174" y="1857364"/>
            <a:ext cx="2857500" cy="2190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0" y="4214818"/>
            <a:ext cx="507208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/>
              <a:t>ВАТ «Дніпровський металургійний комбінат» випускає 5млн.600 тис. т. агломерату,чавуну на 1млн.250 </a:t>
            </a:r>
            <a:r>
              <a:rPr lang="uk-UA" sz="2000" b="1" dirty="0" err="1" smtClean="0"/>
              <a:t>тис.т</a:t>
            </a:r>
            <a:r>
              <a:rPr lang="uk-UA" sz="2000" b="1" dirty="0" smtClean="0"/>
              <a:t>. менше,ніж агломерату, сталі на 550 тис. т. менше,ніж чавуну, а прокату на 30 тис. т. більше,ніж сталі. Скільки чавуну , сталі, прокату випускає комбінат?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</Template>
  <TotalTime>330</TotalTime>
  <Words>905</Words>
  <Application>Microsoft Office PowerPoint</Application>
  <PresentationFormat>Экран (4:3)</PresentationFormat>
  <Paragraphs>133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6</vt:lpstr>
      <vt:lpstr>«ДНІПРОПЕТРОВЩИНА – КРАЙ КОЗАЦТВА»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Yalovue</dc:creator>
  <cp:lastModifiedBy>Yalovue</cp:lastModifiedBy>
  <cp:revision>5</cp:revision>
  <dcterms:created xsi:type="dcterms:W3CDTF">2014-01-09T09:28:31Z</dcterms:created>
  <dcterms:modified xsi:type="dcterms:W3CDTF">2014-01-17T09:33:43Z</dcterms:modified>
</cp:coreProperties>
</file>